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31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BA563FE-4806-4CC8-9390-493E67A4404A}">
  <a:tblStyle styleId="{8BA563FE-4806-4CC8-9390-493E67A440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31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regular.fntdata"/><Relationship Id="rId21" Type="http://schemas.openxmlformats.org/officeDocument/2006/relationships/slide" Target="slides/slide15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d1cc9a4de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d1cc9a4de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bd098b3b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bbd098b3b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d1cc9a4de_1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d1cc9a4de_1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bbd098b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bbd098b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d20a6f6c7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d20a6f6c7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d1cc9a4de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d1cc9a4de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d1cc9a4de_0_1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d1cc9a4de_0_1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d1cc9a4de_0_1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d1cc9a4de_0_1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1cc9a4de_0_1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1cc9a4de_0_1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d1cc9a4d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d1cc9a4d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d1cc9a4de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d1cc9a4de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d1cc9a4de_0_1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d1cc9a4de_0_1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bbd098b3b_7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bbd098b3b_7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d1cc9a4de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d1cc9a4de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3166750" y="1051625"/>
            <a:ext cx="4903200" cy="8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Rube Goldberg Team</a:t>
            </a:r>
            <a:endParaRPr sz="4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b="10289" l="0" r="0" t="0"/>
          <a:stretch/>
        </p:blipFill>
        <p:spPr>
          <a:xfrm>
            <a:off x="95275" y="0"/>
            <a:ext cx="2245850" cy="16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2785900" y="325475"/>
            <a:ext cx="56649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Midpoint Presentation</a:t>
            </a:r>
            <a:endParaRPr b="1" sz="4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270900" y="2462775"/>
            <a:ext cx="4850700" cy="22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Jassem Alhaddad</a:t>
            </a: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Team Leader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 Alrashidi</a:t>
            </a: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 Developer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Omar Aldhafeeri - Client </a:t>
            </a: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 Almari - Documents 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Mohammed Albanaqi - Budget 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Abdullah Alsayeh - Equipment 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4173500" y="1682400"/>
            <a:ext cx="3054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Summer 2019</a:t>
            </a:r>
            <a:endParaRPr sz="3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0220" y="2518800"/>
            <a:ext cx="4004680" cy="21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8725" y="53050"/>
            <a:ext cx="5579251" cy="27243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/>
        </p:nvSpPr>
        <p:spPr>
          <a:xfrm>
            <a:off x="7300800" y="4794525"/>
            <a:ext cx="42024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Jassem Alhaddad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154100" y="383975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-858562" y="-394000"/>
            <a:ext cx="62817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Decision Matrix &amp; </a:t>
            </a:r>
            <a:r>
              <a:rPr lang="en" sz="2200"/>
              <a:t>Design Selected</a:t>
            </a:r>
            <a:endParaRPr sz="2200"/>
          </a:p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7500125" y="4818225"/>
            <a:ext cx="4202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Abdullah Alsayeh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0" r="0" t="7355"/>
          <a:stretch/>
        </p:blipFill>
        <p:spPr>
          <a:xfrm>
            <a:off x="471200" y="467900"/>
            <a:ext cx="3622181" cy="467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275" y="74075"/>
            <a:ext cx="4443800" cy="461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8719250" y="1492575"/>
            <a:ext cx="214800" cy="171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8719250" y="2192625"/>
            <a:ext cx="214800" cy="171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/>
          <p:nvPr/>
        </p:nvSpPr>
        <p:spPr>
          <a:xfrm>
            <a:off x="8719250" y="1088675"/>
            <a:ext cx="214800" cy="171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8719250" y="2571750"/>
            <a:ext cx="214800" cy="171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5267525" y="258150"/>
            <a:ext cx="506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Cost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5649775" y="258150"/>
            <a:ext cx="849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Realistic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6373300" y="2787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Size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6873725" y="278700"/>
            <a:ext cx="6264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Safety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7379675" y="278700"/>
            <a:ext cx="78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Timing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7875075" y="314400"/>
            <a:ext cx="8490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Resettable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745950" y="2193588"/>
            <a:ext cx="2963100" cy="75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Budget</a:t>
            </a:r>
            <a:endParaRPr sz="4800"/>
          </a:p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85" name="Google Shape;185;p23"/>
          <p:cNvGraphicFramePr/>
          <p:nvPr/>
        </p:nvGraphicFramePr>
        <p:xfrm>
          <a:off x="4644175" y="13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{8BA563FE-4806-4CC8-9390-493E67A4404A}</a:tableStyleId>
              </a:tblPr>
              <a:tblGrid>
                <a:gridCol w="2223925"/>
                <a:gridCol w="2223925"/>
              </a:tblGrid>
              <a:tr h="841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Expense Details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Cost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1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</a:rPr>
                        <a:t>Total Budget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</a:rPr>
                        <a:t>$1400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1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</a:rPr>
                        <a:t>Anticipated Expenses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</a:rPr>
                        <a:t>$1000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1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</a:rPr>
                        <a:t>Actual Expenses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</a:rPr>
                        <a:t>$129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1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</a:rPr>
                        <a:t>Resulting Balance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</a:rPr>
                        <a:t>$1271</a:t>
                      </a:r>
                      <a:endParaRPr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6" name="Google Shape;186;p23"/>
          <p:cNvSpPr txBox="1"/>
          <p:nvPr/>
        </p:nvSpPr>
        <p:spPr>
          <a:xfrm>
            <a:off x="1001850" y="2949900"/>
            <a:ext cx="24513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 are currently on schedule</a:t>
            </a:r>
            <a:endParaRPr b="1" sz="12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 txBox="1"/>
          <p:nvPr/>
        </p:nvSpPr>
        <p:spPr>
          <a:xfrm>
            <a:off x="6947175" y="4761950"/>
            <a:ext cx="19041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Mohammed Albanaqi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4" name="Google Shape;194;p24"/>
          <p:cNvGraphicFramePr/>
          <p:nvPr/>
        </p:nvGraphicFramePr>
        <p:xfrm>
          <a:off x="4678800" y="14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{8BA563FE-4806-4CC8-9390-493E67A4404A}</a:tableStyleId>
              </a:tblPr>
              <a:tblGrid>
                <a:gridCol w="1464075"/>
                <a:gridCol w="849775"/>
                <a:gridCol w="962075"/>
                <a:gridCol w="1091975"/>
              </a:tblGrid>
              <a:tr h="42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</a:rPr>
                        <a:t>Items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</a:rPr>
                        <a:t>Quantity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</a:rPr>
                        <a:t>Cost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</a:rPr>
                        <a:t>Reference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Wild wire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2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$14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Home depot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White peg board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$22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Home depot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Balls 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10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$6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Walmart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Fan 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$15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Walmart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Light switch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$9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Walmart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Way paddle switch 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$3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Walmart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Light control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$6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Walmart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Flex funnel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$6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Autozone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  Softwood board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$48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Home Depot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24"/>
          <p:cNvSpPr txBox="1"/>
          <p:nvPr/>
        </p:nvSpPr>
        <p:spPr>
          <a:xfrm>
            <a:off x="6906050" y="4767275"/>
            <a:ext cx="42024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Mohammed Albanaqi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96" name="Google Shape;196;p24"/>
          <p:cNvGraphicFramePr/>
          <p:nvPr/>
        </p:nvGraphicFramePr>
        <p:xfrm>
          <a:off x="6992650" y="438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{8BA563FE-4806-4CC8-9390-493E67A4404A}</a:tableStyleId>
              </a:tblPr>
              <a:tblGrid>
                <a:gridCol w="962075"/>
              </a:tblGrid>
              <a:tr h="39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$129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7" name="Google Shape;197;p24"/>
          <p:cNvGraphicFramePr/>
          <p:nvPr/>
        </p:nvGraphicFramePr>
        <p:xfrm>
          <a:off x="4678800" y="438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{8BA563FE-4806-4CC8-9390-493E67A4404A}</a:tableStyleId>
              </a:tblPr>
              <a:tblGrid>
                <a:gridCol w="14640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Total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8" name="Google Shape;198;p24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 txBox="1"/>
          <p:nvPr>
            <p:ph type="title"/>
          </p:nvPr>
        </p:nvSpPr>
        <p:spPr>
          <a:xfrm>
            <a:off x="745950" y="2193588"/>
            <a:ext cx="2963100" cy="75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Budget</a:t>
            </a:r>
            <a:endParaRPr sz="4800"/>
          </a:p>
        </p:txBody>
      </p:sp>
      <p:sp>
        <p:nvSpPr>
          <p:cNvPr id="200" name="Google Shape;200;p24"/>
          <p:cNvSpPr txBox="1"/>
          <p:nvPr/>
        </p:nvSpPr>
        <p:spPr>
          <a:xfrm>
            <a:off x="745950" y="2779450"/>
            <a:ext cx="29631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 Cont’d ”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idx="4294967295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Gantt Chart</a:t>
            </a:r>
            <a:endParaRPr sz="1800"/>
          </a:p>
        </p:txBody>
      </p:sp>
      <p:sp>
        <p:nvSpPr>
          <p:cNvPr id="206" name="Google Shape;206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 b="20358" l="50" r="-50" t="20358"/>
          <a:stretch/>
        </p:blipFill>
        <p:spPr>
          <a:xfrm>
            <a:off x="349038" y="591975"/>
            <a:ext cx="8445925" cy="419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/>
        </p:nvSpPr>
        <p:spPr>
          <a:xfrm>
            <a:off x="349050" y="0"/>
            <a:ext cx="66279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Gantt Chart:</a:t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7277500" y="4783650"/>
            <a:ext cx="63036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Omar Aldhafeeri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276925" y="2139450"/>
            <a:ext cx="4045200" cy="86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References</a:t>
            </a:r>
            <a:endParaRPr sz="4800"/>
          </a:p>
        </p:txBody>
      </p:sp>
      <p:sp>
        <p:nvSpPr>
          <p:cNvPr id="216" name="Google Shape;216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 txBox="1"/>
          <p:nvPr/>
        </p:nvSpPr>
        <p:spPr>
          <a:xfrm>
            <a:off x="4694000" y="62050"/>
            <a:ext cx="4352700" cy="4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[1]BarD Software s.r.o, “Build - GanttProject Docs,” </a:t>
            </a:r>
            <a:r>
              <a:rPr i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Ganttproject.biz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2018. [Online].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https://docs.ganttproject.biz/development/build/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‌</a:t>
            </a:r>
            <a:endParaRPr sz="1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[2]“Rube Goldberg – Home of the Official Rube Goldberg Machine Contests.” </a:t>
            </a:r>
            <a:r>
              <a:rPr i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Rubegoldberg.Com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2018, www.rubegoldberg.com/. Accessed 11 July 2019.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[3]</a:t>
            </a:r>
            <a:r>
              <a:rPr i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Nau.Edu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,2019,nau.edu/visual-identity-guide/wp-content/uploads/sites/121/2018/09/NAU_Acronym_Horiz_1Line-281_3514-1024x50.png. Accessed 11 July 2019.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Build native PowerPoint timelines online. (n.d.). Retrieved from https://online.officetimeline.com/app/#/file/6399a039-18ea-4125-a30c-e2b765eb7412/gantt-view.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‌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>
            <p:ph type="title"/>
          </p:nvPr>
        </p:nvSpPr>
        <p:spPr>
          <a:xfrm>
            <a:off x="423600" y="180075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Questions?</a:t>
            </a:r>
            <a:endParaRPr sz="7200"/>
          </a:p>
        </p:txBody>
      </p:sp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Overview</a:t>
            </a:r>
            <a:endParaRPr sz="4800"/>
          </a:p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4572000" y="328300"/>
            <a:ext cx="4872300" cy="48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Char char="●"/>
            </a:pPr>
            <a:r>
              <a:rPr lang="en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Project Description</a:t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Char char="●"/>
            </a:pPr>
            <a:r>
              <a:rPr lang="en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Black Box Model</a:t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Char char="●"/>
            </a:pPr>
            <a:r>
              <a:rPr lang="en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Functional Model</a:t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Char char="●"/>
            </a:pPr>
            <a:r>
              <a:rPr lang="en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Designs Considered</a:t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Char char="●"/>
            </a:pPr>
            <a:r>
              <a:rPr lang="en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Design Selected</a:t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●"/>
            </a:pPr>
            <a:r>
              <a:rPr lang="en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Decision Matrix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Char char="●"/>
            </a:pPr>
            <a:r>
              <a:rPr lang="en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Customer Requirements</a:t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Char char="●"/>
            </a:pPr>
            <a:r>
              <a:rPr lang="en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Budget</a:t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Char char="●"/>
            </a:pPr>
            <a:r>
              <a:rPr lang="en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Gantt Chart</a:t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Char char="●"/>
            </a:pPr>
            <a:r>
              <a:rPr lang="en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References</a:t>
            </a:r>
            <a:r>
              <a:rPr lang="en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7336275" y="4776300"/>
            <a:ext cx="19902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Jassem Alhaddad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276400" y="19126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Description</a:t>
            </a:r>
            <a:endParaRPr sz="4800"/>
          </a:p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4696700" y="468600"/>
            <a:ext cx="4350000" cy="42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Rube Goldberg is a machine that performs a very simple task in a very complex fashion, usually including a chain reaction.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</a:t>
            </a: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bjective is to create a reliable and resettable machine of Rube Goldberg steps. 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7292500" y="4765100"/>
            <a:ext cx="16560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Jassem Alhaddad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276400" y="19126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Description</a:t>
            </a:r>
            <a:endParaRPr sz="4800"/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4572000" y="52650"/>
            <a:ext cx="45498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Clients: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-"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Trevas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Sponsor: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-"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 Engineering Department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is sponsorship important?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-"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powerful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marketing tool.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-"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your target </a:t>
            </a: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audience a support.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-"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you meet your goals.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811450" y="3078300"/>
            <a:ext cx="29751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 Cont’d ”</a:t>
            </a:r>
            <a:endParaRPr b="1" sz="4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7304300" y="4791050"/>
            <a:ext cx="19041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Jassem Alhaddad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7"/>
          <p:cNvSpPr txBox="1"/>
          <p:nvPr>
            <p:ph idx="4294967295" type="title"/>
          </p:nvPr>
        </p:nvSpPr>
        <p:spPr>
          <a:xfrm>
            <a:off x="1885050" y="97350"/>
            <a:ext cx="5373900" cy="8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Black Box Model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7879425" y="4783600"/>
            <a:ext cx="42024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Ali Almari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9850"/>
            <a:ext cx="8839198" cy="295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4294967295" type="title"/>
          </p:nvPr>
        </p:nvSpPr>
        <p:spPr>
          <a:xfrm>
            <a:off x="2857500" y="0"/>
            <a:ext cx="34290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Functional </a:t>
            </a:r>
            <a:r>
              <a:rPr lang="en">
                <a:solidFill>
                  <a:schemeClr val="dk1"/>
                </a:solidFill>
              </a:rPr>
              <a:t>Model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7835600" y="4790900"/>
            <a:ext cx="42024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Ali Almari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67675"/>
            <a:ext cx="8839198" cy="1234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254600" y="18510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Designs Considered</a:t>
            </a:r>
            <a:endParaRPr sz="4800"/>
          </a:p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4631250" y="0"/>
            <a:ext cx="4653300" cy="48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Figure 1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Advantages</a:t>
            </a: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Simplicity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Easy to Calculate 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Disadvantages: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Space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Figure 2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Advantages: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Robust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Size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Disadvantages: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Timing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Risk not working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7888100" y="4806300"/>
            <a:ext cx="42024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Ali Alrashidi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4823" l="5203" r="8922" t="13276"/>
          <a:stretch/>
        </p:blipFill>
        <p:spPr>
          <a:xfrm>
            <a:off x="1182850" y="3194338"/>
            <a:ext cx="2188724" cy="14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1696700" y="2826438"/>
            <a:ext cx="11610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Figure 1: </a:t>
            </a: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Ramp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035050" y="4688750"/>
            <a:ext cx="24843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Figure 2: </a:t>
            </a: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Fluid Mechanics by  a Fan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b="13984" l="14050" r="2063" t="11787"/>
          <a:stretch/>
        </p:blipFill>
        <p:spPr>
          <a:xfrm>
            <a:off x="1146866" y="1306350"/>
            <a:ext cx="2260659" cy="14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254600" y="18510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Designs Considered</a:t>
            </a:r>
            <a:endParaRPr sz="4800"/>
          </a:p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4653125" y="0"/>
            <a:ext cx="4653300" cy="48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Figure 3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Advantages: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Resettable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Creative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Disadvantages: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Cost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-"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Building it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Figure 4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Advantages: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-"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Durability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-"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Resettable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Disadvantages: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-"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Robust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-"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Cost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7888100" y="4806300"/>
            <a:ext cx="42024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Ali Alrashidi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 b="2553" l="2201" r="6089" t="2153"/>
          <a:stretch/>
        </p:blipFill>
        <p:spPr>
          <a:xfrm>
            <a:off x="878738" y="3139775"/>
            <a:ext cx="2796925" cy="166651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1110288" y="3004375"/>
            <a:ext cx="2421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Figure 3: 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Electromagnetic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 &amp; Magnet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1154150" y="4743350"/>
            <a:ext cx="22461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Figure 4: Pascal fluid mechanics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4">
            <a:alphaModFix/>
          </a:blip>
          <a:srcRect b="0" l="3569" r="3957" t="4997"/>
          <a:stretch/>
        </p:blipFill>
        <p:spPr>
          <a:xfrm>
            <a:off x="1188275" y="1503300"/>
            <a:ext cx="2265325" cy="15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448900" y="1396500"/>
            <a:ext cx="3636900" cy="22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this design meets the Customer Requirements?</a:t>
            </a:r>
            <a:endParaRPr/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7510950" y="4820125"/>
            <a:ext cx="42024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Abdullah Alsayeh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4572000" y="0"/>
            <a:ext cx="4522200" cy="46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Factors: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Realistic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Size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Resettable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Timing</a:t>
            </a: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Limitations: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Animals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Flammable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Noise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* 10 ft^2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